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0" r:id="rId4"/>
    <p:sldId id="266" r:id="rId5"/>
    <p:sldId id="258" r:id="rId6"/>
    <p:sldId id="259" r:id="rId7"/>
    <p:sldId id="268" r:id="rId8"/>
    <p:sldId id="271" r:id="rId9"/>
    <p:sldId id="269" r:id="rId10"/>
    <p:sldId id="262" r:id="rId11"/>
    <p:sldId id="272" r:id="rId12"/>
    <p:sldId id="265" r:id="rId13"/>
    <p:sldId id="264" r:id="rId14"/>
    <p:sldId id="270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8" d="100"/>
          <a:sy n="18" d="100"/>
        </p:scale>
        <p:origin x="9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FDB93-432C-4D09-90D6-B4F83A7C2F7E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884A7-02A8-4645-90CD-54C561D1B6C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431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884A7-02A8-4645-90CD-54C561D1B6C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6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646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51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45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01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1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123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30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75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935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867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DD3C142-35B6-4F23-A57D-4B35BC3CEF08}" type="datetimeFigureOut">
              <a:rPr lang="hu-HU" smtClean="0"/>
              <a:t>2024. 12. 11.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811B0B8-B3AA-4428-9385-8A6C13498897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46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etfurdoiskola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DA8FA6A1-E733-23D7-831A-5EB9D0731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143" y="1721796"/>
            <a:ext cx="11605714" cy="14786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u-HU" sz="4000" b="1" dirty="0"/>
              <a:t>HORVÁTH ISTVÁN ÁLTALÁNOS ISKOLA</a:t>
            </a:r>
          </a:p>
          <a:p>
            <a:pPr algn="ctr"/>
            <a:r>
              <a:rPr lang="hu-HU" sz="2000" b="1" dirty="0"/>
              <a:t/>
            </a:r>
            <a:br>
              <a:rPr lang="hu-HU" sz="2000" b="1" dirty="0"/>
            </a:br>
            <a:r>
              <a:rPr lang="hu-HU" sz="2000" b="1" dirty="0"/>
              <a:t>PÉTFÜRDŐ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26230D2-FDBF-5473-B0EA-6CB56CBD2C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6" t="13900" r="5771" b="66100"/>
          <a:stretch/>
        </p:blipFill>
        <p:spPr>
          <a:xfrm>
            <a:off x="444229" y="184824"/>
            <a:ext cx="11303540" cy="1371601"/>
          </a:xfrm>
          <a:prstGeom prst="rect">
            <a:avLst/>
          </a:prstGeom>
        </p:spPr>
      </p:pic>
      <p:pic>
        <p:nvPicPr>
          <p:cNvPr id="1026" name="Picture 2" descr="A Horváth István Általános Iskola Pedagógiai Programja PDF Free Download">
            <a:extLst>
              <a:ext uri="{FF2B5EF4-FFF2-40B4-BE49-F238E27FC236}">
                <a16:creationId xmlns:a16="http://schemas.microsoft.com/office/drawing/2014/main" id="{F771EF6D-FD16-2583-A3C1-D32E939F4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t="8313" r="6017" b="10620"/>
          <a:stretch/>
        </p:blipFill>
        <p:spPr bwMode="auto">
          <a:xfrm>
            <a:off x="3425757" y="3365771"/>
            <a:ext cx="5340485" cy="27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A8B31E-29B8-9047-CD44-1C2DD8CC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600" b="1" dirty="0" smtClean="0"/>
              <a:t>Minden gyermek fontos avagy felzárkóztatás</a:t>
            </a:r>
            <a:endParaRPr lang="hu-HU" sz="36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577D31-EB67-1F7C-4D6B-EDA13AE20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162" y="2009670"/>
            <a:ext cx="7628312" cy="4401178"/>
          </a:xfrm>
        </p:spPr>
        <p:txBody>
          <a:bodyPr>
            <a:normAutofit fontScale="92500" lnSpcReduction="20000"/>
          </a:bodyPr>
          <a:lstStyle/>
          <a:p>
            <a:r>
              <a:rPr lang="hu-HU" sz="2400" b="1" dirty="0"/>
              <a:t>Kiemelkedő segítséget </a:t>
            </a:r>
            <a:r>
              <a:rPr lang="hu-HU" sz="2400" dirty="0"/>
              <a:t>nyújt a </a:t>
            </a:r>
            <a:r>
              <a:rPr lang="hu-HU" sz="2400" b="1" dirty="0"/>
              <a:t>felzárkóztatásra szoruló, lemorzsolódással veszélyeztetett, egyéni bánásmódot igénylő</a:t>
            </a:r>
            <a:r>
              <a:rPr lang="hu-HU" sz="2400" dirty="0"/>
              <a:t> </a:t>
            </a:r>
            <a:r>
              <a:rPr lang="hu-HU" sz="2400" b="1" dirty="0"/>
              <a:t>diákoknak:</a:t>
            </a:r>
          </a:p>
          <a:p>
            <a:pPr lvl="1"/>
            <a:r>
              <a:rPr lang="hu-HU" sz="2400" dirty="0" smtClean="0"/>
              <a:t>Korrepetálások: magyar, matematika, angol (21 óra/hét- tehetséggondozás: 18 óra/hét)</a:t>
            </a:r>
            <a:endParaRPr lang="hu-HU" sz="2400" dirty="0"/>
          </a:p>
          <a:p>
            <a:pPr lvl="1"/>
            <a:r>
              <a:rPr lang="hu-HU" sz="2400" dirty="0" smtClean="0"/>
              <a:t>Fejlesztőórák (18 óra/hét)</a:t>
            </a:r>
            <a:endParaRPr lang="hu-HU" sz="2400" dirty="0"/>
          </a:p>
          <a:p>
            <a:pPr lvl="1"/>
            <a:r>
              <a:rPr lang="hu-HU" sz="2400" dirty="0"/>
              <a:t>Gyógypedagógus által vezetett foglalkozások</a:t>
            </a:r>
          </a:p>
          <a:p>
            <a:pPr lvl="1"/>
            <a:r>
              <a:rPr lang="hu-HU" sz="2400" dirty="0"/>
              <a:t>Helyben segít az iskolai szociális munkás és a Gondozási Központ </a:t>
            </a:r>
            <a:r>
              <a:rPr lang="hu-HU" sz="2400" dirty="0" smtClean="0"/>
              <a:t>pszichológusa</a:t>
            </a:r>
          </a:p>
          <a:p>
            <a:pPr lvl="1"/>
            <a:r>
              <a:rPr lang="hu-HU" sz="2400" dirty="0"/>
              <a:t>Pedagógiai asszisztensek és gyógypedagógiai </a:t>
            </a:r>
            <a:r>
              <a:rPr lang="hu-HU" sz="2400" dirty="0" smtClean="0"/>
              <a:t>asszisztens</a:t>
            </a:r>
          </a:p>
          <a:p>
            <a:pPr lvl="1"/>
            <a:r>
              <a:rPr lang="hu-HU" sz="2400" dirty="0" smtClean="0"/>
              <a:t>Differenciált </a:t>
            </a:r>
            <a:r>
              <a:rPr lang="hu-HU" sz="2400" dirty="0"/>
              <a:t>feladatok, projektek, dráma-és élménypedagógiai </a:t>
            </a:r>
            <a:r>
              <a:rPr lang="hu-HU" sz="2400" dirty="0" smtClean="0"/>
              <a:t>módszerek</a:t>
            </a:r>
            <a:endParaRPr lang="hu-HU" sz="2400" dirty="0"/>
          </a:p>
        </p:txBody>
      </p:sp>
      <p:pic>
        <p:nvPicPr>
          <p:cNvPr id="6146" name="Picture 2" descr="13,000+ Student Support Stock Illustrations, Royalty-Free Vector Graphics &amp;  Clip Art - iStock | College student support, University student support,  Student support services">
            <a:extLst>
              <a:ext uri="{FF2B5EF4-FFF2-40B4-BE49-F238E27FC236}">
                <a16:creationId xmlns:a16="http://schemas.microsoft.com/office/drawing/2014/main" id="{3DAD164B-7D5E-B7A8-8676-DC561B61E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474" y="2089368"/>
            <a:ext cx="3877051" cy="4418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9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/>
              <a:t>Alsós felzárkóztatás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2282" y="702156"/>
            <a:ext cx="11029615" cy="5156643"/>
          </a:xfrm>
        </p:spPr>
        <p:txBody>
          <a:bodyPr>
            <a:normAutofit fontScale="92500" lnSpcReduction="20000"/>
          </a:bodyPr>
          <a:lstStyle/>
          <a:p>
            <a:r>
              <a:rPr lang="hu-HU" sz="2000" b="1" dirty="0" smtClean="0"/>
              <a:t>Magyar és m</a:t>
            </a:r>
          </a:p>
          <a:p>
            <a:endParaRPr lang="hu-HU" sz="2000" b="1" dirty="0"/>
          </a:p>
          <a:p>
            <a:endParaRPr lang="hu-HU" sz="2000" b="1" dirty="0" smtClean="0"/>
          </a:p>
          <a:p>
            <a:endParaRPr lang="hu-HU" sz="2000" b="1" dirty="0"/>
          </a:p>
          <a:p>
            <a:r>
              <a:rPr lang="hu-HU" sz="2000" b="1" dirty="0" smtClean="0"/>
              <a:t>Matematika és magyar korrepetálás évfolyam szinten heti 1-1 órában</a:t>
            </a:r>
          </a:p>
          <a:p>
            <a:r>
              <a:rPr lang="hu-HU" sz="2000" b="1" dirty="0" smtClean="0"/>
              <a:t>Fejlesztő óra BTMN-tanulóknak</a:t>
            </a:r>
          </a:p>
          <a:p>
            <a:r>
              <a:rPr lang="hu-HU" sz="2000" b="1" dirty="0"/>
              <a:t>G</a:t>
            </a:r>
            <a:r>
              <a:rPr lang="hu-HU" sz="2000" b="1" dirty="0" smtClean="0"/>
              <a:t>yógypedagógus által tartott rehabilitációs foglalkozás SNI-tanulóknak</a:t>
            </a:r>
            <a:endParaRPr lang="hu-HU" sz="2000" b="1" dirty="0"/>
          </a:p>
          <a:p>
            <a:r>
              <a:rPr lang="hu-HU" sz="2000" b="1" dirty="0" smtClean="0"/>
              <a:t>DIFER-mérés</a:t>
            </a:r>
          </a:p>
          <a:p>
            <a:r>
              <a:rPr lang="hu-HU" sz="2000" b="1" dirty="0" smtClean="0"/>
              <a:t>(diagnosztikus fejlődésvizsgáló rendszer)</a:t>
            </a:r>
          </a:p>
          <a:p>
            <a:r>
              <a:rPr lang="hu-HU" sz="2000" b="1" dirty="0" smtClean="0"/>
              <a:t>Napközis foglalkozások</a:t>
            </a:r>
          </a:p>
          <a:p>
            <a:r>
              <a:rPr lang="hu-HU" sz="2000" b="1" dirty="0" smtClean="0"/>
              <a:t>Sakk-</a:t>
            </a:r>
            <a:r>
              <a:rPr lang="hu-HU" sz="2000" b="1" dirty="0" err="1" smtClean="0"/>
              <a:t>tesi</a:t>
            </a:r>
            <a:endParaRPr lang="hu-HU" sz="2000" b="1" dirty="0" smtClean="0"/>
          </a:p>
          <a:p>
            <a:pPr marL="306000" lvl="1"/>
            <a:r>
              <a:rPr lang="hu-HU" sz="2400" b="1" u="sng" dirty="0"/>
              <a:t>Szakértői vélemények fontossága: </a:t>
            </a:r>
            <a:endParaRPr lang="hu-HU" sz="2400" b="1" u="sng" dirty="0" smtClean="0"/>
          </a:p>
          <a:p>
            <a:pPr marL="0" lvl="1" indent="0">
              <a:buNone/>
            </a:pPr>
            <a:r>
              <a:rPr lang="hu-HU" sz="2400" b="1" dirty="0" smtClean="0"/>
              <a:t>		SNI </a:t>
            </a:r>
            <a:r>
              <a:rPr lang="hu-HU" sz="2400" b="1" dirty="0"/>
              <a:t>és BTMN-tanulók</a:t>
            </a:r>
          </a:p>
          <a:p>
            <a:endParaRPr lang="hu-HU" sz="2000" b="1" dirty="0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87" y="3198393"/>
            <a:ext cx="6282813" cy="36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4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69025D-B5B9-B88D-6222-B2B99C89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Kiemelkedő eredmény Angol Nyelvből az országos méréseken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7487FF6-CF74-9146-0FDD-455A7CB0A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18" y="1899142"/>
            <a:ext cx="11029615" cy="1013801"/>
          </a:xfrm>
        </p:spPr>
        <p:txBody>
          <a:bodyPr/>
          <a:lstStyle/>
          <a:p>
            <a:r>
              <a:rPr lang="hu-HU" dirty="0"/>
              <a:t>Az országos </a:t>
            </a:r>
            <a:r>
              <a:rPr lang="hu-HU" b="1" dirty="0"/>
              <a:t>kompetenciamérés</a:t>
            </a:r>
            <a:r>
              <a:rPr lang="hu-HU" dirty="0"/>
              <a:t> eredményei alapján, tanulóink </a:t>
            </a:r>
            <a:r>
              <a:rPr lang="hu-HU" b="1" dirty="0"/>
              <a:t>angol nyelvből </a:t>
            </a:r>
            <a:r>
              <a:rPr lang="hu-HU" dirty="0"/>
              <a:t>a térségben </a:t>
            </a:r>
            <a:r>
              <a:rPr lang="hu-HU" b="1" dirty="0"/>
              <a:t>kiemelkedően </a:t>
            </a:r>
            <a:r>
              <a:rPr lang="hu-HU" dirty="0"/>
              <a:t>teljesítenek.</a:t>
            </a:r>
          </a:p>
        </p:txBody>
      </p:sp>
      <p:pic>
        <p:nvPicPr>
          <p:cNvPr id="4" name="Kép 3" descr="A képen szöveg, képernyőkép, sor, diagram látható&#10;&#10;Automatikusan generált leírás">
            <a:extLst>
              <a:ext uri="{FF2B5EF4-FFF2-40B4-BE49-F238E27FC236}">
                <a16:creationId xmlns:a16="http://schemas.microsoft.com/office/drawing/2014/main" id="{DFB03980-138E-5D1F-FDD4-FEF4E0884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04" y="2614570"/>
            <a:ext cx="6894645" cy="3874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45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9ECB86-BE46-2AA0-ACDA-EFEB62D4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Az intézmény innovációja - Javíts egy jegyet! program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7C3466-A613-858E-2381-5F4B6670C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53" y="2029820"/>
            <a:ext cx="6230189" cy="2914319"/>
          </a:xfrm>
        </p:spPr>
        <p:txBody>
          <a:bodyPr>
            <a:noAutofit/>
          </a:bodyPr>
          <a:lstStyle/>
          <a:p>
            <a:r>
              <a:rPr lang="hu-HU" sz="2400" dirty="0"/>
              <a:t>Az intézmény saját innovációja az a program, melyben </a:t>
            </a:r>
            <a:r>
              <a:rPr lang="hu-HU" sz="2400" b="1" dirty="0"/>
              <a:t>a különböző nyereményekkel, jutalmakkal </a:t>
            </a:r>
            <a:r>
              <a:rPr lang="hu-HU" sz="2400" dirty="0"/>
              <a:t>(akár lemorzsolódással veszélyeztett) 3-8. évfolyamban tanuló diákjainkat </a:t>
            </a:r>
            <a:r>
              <a:rPr lang="hu-HU" sz="2400" b="1" dirty="0"/>
              <a:t>ösztönözzük a hatékony tanulásra.</a:t>
            </a:r>
          </a:p>
        </p:txBody>
      </p:sp>
      <p:pic>
        <p:nvPicPr>
          <p:cNvPr id="8194" name="Picture 2" descr="6 ways to motivate students while teaching remotely | Ideas | RSC Education">
            <a:extLst>
              <a:ext uri="{FF2B5EF4-FFF2-40B4-BE49-F238E27FC236}">
                <a16:creationId xmlns:a16="http://schemas.microsoft.com/office/drawing/2014/main" id="{FB556C67-AB0F-1F37-72CA-4AA3DBB09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10" y="2432524"/>
            <a:ext cx="5397931" cy="2825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70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/>
              <a:t>PROGRAMJAINK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192" y="1877961"/>
            <a:ext cx="11266679" cy="4980039"/>
          </a:xfrm>
        </p:spPr>
        <p:txBody>
          <a:bodyPr>
            <a:normAutofit fontScale="62500" lnSpcReduction="20000"/>
          </a:bodyPr>
          <a:lstStyle/>
          <a:p>
            <a:r>
              <a:rPr lang="hu-HU" sz="3100" dirty="0" smtClean="0"/>
              <a:t>Műsorokon, megemlékezéseken való szereplés</a:t>
            </a:r>
          </a:p>
          <a:p>
            <a:r>
              <a:rPr lang="hu-HU" sz="3100" b="1" dirty="0" smtClean="0"/>
              <a:t>Részvétel a település életében</a:t>
            </a:r>
          </a:p>
          <a:p>
            <a:r>
              <a:rPr lang="hu-HU" sz="3100" b="1" dirty="0" smtClean="0"/>
              <a:t>Rendhagyó </a:t>
            </a:r>
            <a:r>
              <a:rPr lang="hu-HU" sz="3100" b="1" dirty="0" smtClean="0"/>
              <a:t>tanórák</a:t>
            </a:r>
          </a:p>
          <a:p>
            <a:r>
              <a:rPr lang="hu-HU" sz="3100" b="1" dirty="0" smtClean="0"/>
              <a:t>Ars Nova</a:t>
            </a:r>
            <a:endParaRPr lang="hu-HU" sz="3100" b="1" dirty="0" smtClean="0"/>
          </a:p>
          <a:p>
            <a:r>
              <a:rPr lang="hu-HU" sz="3100" b="1" dirty="0" smtClean="0"/>
              <a:t>Iskolai projektnapok: </a:t>
            </a:r>
            <a:r>
              <a:rPr lang="hu-HU" sz="3100" dirty="0" smtClean="0"/>
              <a:t>pályaorientáció, Mikulás, karácsony, sport-és egyészségnap, testvérosztály rendezvények</a:t>
            </a:r>
          </a:p>
          <a:p>
            <a:r>
              <a:rPr lang="hu-HU" sz="3100" b="1" dirty="0" smtClean="0"/>
              <a:t>Farsang</a:t>
            </a:r>
          </a:p>
          <a:p>
            <a:r>
              <a:rPr lang="hu-HU" sz="3100" b="1" dirty="0" smtClean="0"/>
              <a:t>ÖKO-programok: gesztenyegyűjtés, Sulizsák program, ÖKO-kiállítás, Föld Napja és kihívás napi futások </a:t>
            </a:r>
          </a:p>
          <a:p>
            <a:r>
              <a:rPr lang="hu-HU" sz="3100" b="1" dirty="0"/>
              <a:t>S</a:t>
            </a:r>
            <a:r>
              <a:rPr lang="hu-HU" sz="3100" b="1" dirty="0" smtClean="0"/>
              <a:t>zínház, </a:t>
            </a:r>
            <a:r>
              <a:rPr lang="hu-HU" sz="3100" dirty="0" smtClean="0"/>
              <a:t>úszásoktatás, síelés, korcsolyázás, falmászás</a:t>
            </a:r>
          </a:p>
          <a:p>
            <a:r>
              <a:rPr lang="hu-HU" sz="3100" b="1" dirty="0" smtClean="0"/>
              <a:t>Tanulmányi kirándulás, </a:t>
            </a:r>
            <a:r>
              <a:rPr lang="hu-HU" sz="3100" dirty="0" smtClean="0"/>
              <a:t>erdei iskola, Erzsébet tábor</a:t>
            </a:r>
          </a:p>
          <a:p>
            <a:r>
              <a:rPr lang="hu-HU" sz="3100" dirty="0" smtClean="0"/>
              <a:t>Horváth István Napok</a:t>
            </a:r>
          </a:p>
          <a:p>
            <a:pPr algn="ctr"/>
            <a:r>
              <a:rPr lang="hu-HU" sz="3100" b="1" i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„A legtöbb, amit gyermekeinknek adhatunk: gyökerek és szárnyak.”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6927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 smtClean="0"/>
              <a:t>ÉLET az Alsóban</a:t>
            </a:r>
            <a:endParaRPr lang="hu-HU" sz="4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1193" y="1490292"/>
            <a:ext cx="11029615" cy="3678303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Legfontosabb: </a:t>
            </a:r>
            <a:r>
              <a:rPr lang="hu-HU" sz="2000" b="1" dirty="0" err="1" smtClean="0"/>
              <a:t>beiilleszkedni</a:t>
            </a:r>
            <a:r>
              <a:rPr lang="hu-HU" sz="2000" b="1" dirty="0" smtClean="0"/>
              <a:t> az iskolai életbe, megtanulni </a:t>
            </a:r>
            <a:r>
              <a:rPr lang="hu-HU" sz="2000" b="1" dirty="0"/>
              <a:t>huzamosabb ideig </a:t>
            </a:r>
            <a:r>
              <a:rPr lang="hu-HU" sz="2000" b="1" dirty="0" smtClean="0"/>
              <a:t>koncentrálni, írni, olvasni, számolni</a:t>
            </a:r>
          </a:p>
          <a:p>
            <a:r>
              <a:rPr lang="hu-HU" sz="2000" dirty="0" smtClean="0"/>
              <a:t>Heti óraszámok: 1-3.: 24, 4.:25, 5-6.:28, 7-8.: 30 óra</a:t>
            </a:r>
          </a:p>
          <a:p>
            <a:r>
              <a:rPr lang="hu-HU" sz="2000" dirty="0" smtClean="0"/>
              <a:t>Ügyelet</a:t>
            </a:r>
          </a:p>
          <a:p>
            <a:r>
              <a:rPr lang="hu-HU" sz="2000" dirty="0" smtClean="0"/>
              <a:t>Szünetek</a:t>
            </a:r>
          </a:p>
          <a:p>
            <a:r>
              <a:rPr lang="hu-HU" sz="2000" dirty="0" smtClean="0"/>
              <a:t>Étkezés</a:t>
            </a:r>
          </a:p>
          <a:p>
            <a:r>
              <a:rPr lang="hu-HU" sz="2000" dirty="0" smtClean="0"/>
              <a:t>Napközi, fejlesztő, korrepetálás, tehetséggondozás</a:t>
            </a:r>
            <a:endParaRPr lang="hu-HU" sz="2000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05" y="2625212"/>
            <a:ext cx="6977515" cy="41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9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584651-C081-F59E-468A-EC3DF59B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intézmény alapadatai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A35160-95CE-1AB4-8D92-6E8223EC4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12" y="2822521"/>
            <a:ext cx="6296263" cy="3678303"/>
          </a:xfrm>
        </p:spPr>
        <p:txBody>
          <a:bodyPr>
            <a:normAutofit/>
          </a:bodyPr>
          <a:lstStyle/>
          <a:p>
            <a:r>
              <a:rPr lang="hu-HU" sz="2800" dirty="0"/>
              <a:t>Neve: Horváth István Általános Iskola</a:t>
            </a:r>
          </a:p>
          <a:p>
            <a:r>
              <a:rPr lang="hu-HU" sz="2800" dirty="0"/>
              <a:t>OM azonosító: 037023</a:t>
            </a:r>
          </a:p>
          <a:p>
            <a:r>
              <a:rPr lang="hu-HU" sz="2800" dirty="0"/>
              <a:t>Székhely: 8105 Pétfürdő, </a:t>
            </a:r>
            <a:r>
              <a:rPr lang="hu-HU" sz="2800" dirty="0" err="1"/>
              <a:t>Berhidai</a:t>
            </a:r>
            <a:r>
              <a:rPr lang="hu-HU" sz="2800" dirty="0"/>
              <a:t> út 54.</a:t>
            </a:r>
          </a:p>
          <a:p>
            <a:r>
              <a:rPr lang="hu-HU" sz="2800" dirty="0"/>
              <a:t>Honlapja: </a:t>
            </a:r>
            <a:r>
              <a:rPr lang="hu-HU" sz="2800" dirty="0">
                <a:hlinkClick r:id="rId2"/>
              </a:rPr>
              <a:t>www.petfurdoiskola.hu</a:t>
            </a:r>
            <a:r>
              <a:rPr lang="hu-HU" sz="2800" dirty="0"/>
              <a:t> </a:t>
            </a:r>
          </a:p>
        </p:txBody>
      </p:sp>
      <p:pic>
        <p:nvPicPr>
          <p:cNvPr id="2050" name="Picture 2" descr="Horváth István Általános Iskola">
            <a:extLst>
              <a:ext uri="{FF2B5EF4-FFF2-40B4-BE49-F238E27FC236}">
                <a16:creationId xmlns:a16="http://schemas.microsoft.com/office/drawing/2014/main" id="{D2E8BF01-23E6-9DDF-3963-646B3E86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75" y="1979882"/>
            <a:ext cx="5152417" cy="289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EE33F0-F020-8B87-03AA-8C22C4FB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intézmény infrastruktúrája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1DD5A6D-C494-9762-0DC9-B39A31989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9" y="1989577"/>
            <a:ext cx="11352901" cy="4511706"/>
          </a:xfrm>
        </p:spPr>
        <p:txBody>
          <a:bodyPr numCol="2">
            <a:normAutofit fontScale="92500" lnSpcReduction="10000"/>
          </a:bodyPr>
          <a:lstStyle/>
          <a:p>
            <a:r>
              <a:rPr lang="hu-HU" sz="2400" b="1" dirty="0"/>
              <a:t>Két épületben zajló oktatás:</a:t>
            </a:r>
          </a:p>
          <a:p>
            <a:pPr lvl="1"/>
            <a:r>
              <a:rPr lang="hu-HU" sz="2000" dirty="0"/>
              <a:t>1-3. évfolyam („Kisiskola”)</a:t>
            </a:r>
          </a:p>
          <a:p>
            <a:pPr lvl="1"/>
            <a:r>
              <a:rPr lang="hu-HU" sz="2000" dirty="0"/>
              <a:t>4-8. évfolyam („Nagyiskola”)</a:t>
            </a:r>
          </a:p>
          <a:p>
            <a:pPr lvl="1"/>
            <a:endParaRPr lang="hu-HU" sz="2000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Az iskola tanulóinak és nevelőtestületének biztosít:</a:t>
            </a:r>
          </a:p>
          <a:p>
            <a:pPr lvl="1"/>
            <a:r>
              <a:rPr lang="hu-HU" sz="2000" dirty="0"/>
              <a:t>Szaktantermeket</a:t>
            </a:r>
          </a:p>
          <a:p>
            <a:pPr lvl="1"/>
            <a:r>
              <a:rPr lang="hu-HU" sz="2000" dirty="0"/>
              <a:t>Számítástechnikai termeket</a:t>
            </a:r>
          </a:p>
          <a:p>
            <a:pPr lvl="1"/>
            <a:r>
              <a:rPr lang="hu-HU" sz="2000" dirty="0"/>
              <a:t>Könyvtárat</a:t>
            </a:r>
          </a:p>
          <a:p>
            <a:pPr lvl="1"/>
            <a:r>
              <a:rPr lang="hu-HU" sz="2000" dirty="0"/>
              <a:t>Tornatermeket</a:t>
            </a:r>
          </a:p>
          <a:p>
            <a:pPr lvl="1"/>
            <a:r>
              <a:rPr lang="hu-HU" sz="2000" dirty="0"/>
              <a:t>Udvari sportpályákat</a:t>
            </a:r>
          </a:p>
          <a:p>
            <a:pPr lvl="1"/>
            <a:r>
              <a:rPr lang="hu-HU" sz="2000" dirty="0"/>
              <a:t>Interaktívtáblákat</a:t>
            </a:r>
          </a:p>
          <a:p>
            <a:pPr lvl="1"/>
            <a:r>
              <a:rPr lang="hu-HU" sz="2000" dirty="0"/>
              <a:t>Interaktívpaneleket</a:t>
            </a:r>
          </a:p>
          <a:p>
            <a:pPr lvl="1"/>
            <a:r>
              <a:rPr lang="hu-HU" sz="2000" dirty="0"/>
              <a:t>Egyéb audiovizuális eszközöket</a:t>
            </a:r>
          </a:p>
        </p:txBody>
      </p:sp>
      <p:pic>
        <p:nvPicPr>
          <p:cNvPr id="5122" name="Picture 2" descr="Modern television technology, Smart TV, content, applications. Network  connected interactive device. Internet TV, flat vector modern illustration  33030161 Vector Art at Vecteezy">
            <a:extLst>
              <a:ext uri="{FF2B5EF4-FFF2-40B4-BE49-F238E27FC236}">
                <a16:creationId xmlns:a16="http://schemas.microsoft.com/office/drawing/2014/main" id="{3E373C40-CC81-03B7-337E-94785829D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12884" r="5053" b="10651"/>
          <a:stretch/>
        </p:blipFill>
        <p:spPr bwMode="auto">
          <a:xfrm>
            <a:off x="1014883" y="3501026"/>
            <a:ext cx="3959051" cy="2889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FFD1C1-E9C5-7A2A-C7E2-950AE942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intézmény tanulói és nevelőtestülete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84338F-3664-1471-6CE3-1F21E239B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20" y="1959433"/>
            <a:ext cx="5397576" cy="4582044"/>
          </a:xfrm>
        </p:spPr>
        <p:txBody>
          <a:bodyPr>
            <a:normAutofit/>
          </a:bodyPr>
          <a:lstStyle/>
          <a:p>
            <a:r>
              <a:rPr lang="hu-HU" sz="2400" dirty="0"/>
              <a:t>1-8. évfolyamban két osztály, összesen 16 osztályközösség működik az intézményben</a:t>
            </a:r>
          </a:p>
          <a:p>
            <a:endParaRPr lang="hu-HU" sz="2400" dirty="0"/>
          </a:p>
          <a:p>
            <a:r>
              <a:rPr lang="hu-HU" sz="2400" dirty="0"/>
              <a:t>27 jól képzett, elkötelezett tanító és tanár alkotja az iskola nevelőtestületét</a:t>
            </a:r>
          </a:p>
          <a:p>
            <a:endParaRPr lang="hu-HU" sz="2400" dirty="0"/>
          </a:p>
          <a:p>
            <a:r>
              <a:rPr lang="hu-HU" sz="2400" dirty="0"/>
              <a:t>A mindennapi munkát két pedagógiai asszisztens és egy gyógypedagógiai asszisztens segíti</a:t>
            </a:r>
          </a:p>
        </p:txBody>
      </p:sp>
      <p:pic>
        <p:nvPicPr>
          <p:cNvPr id="4" name="Picture 2" descr="A Horváth István Általános Iskola Pedagógiai Programja PDF Free Download">
            <a:extLst>
              <a:ext uri="{FF2B5EF4-FFF2-40B4-BE49-F238E27FC236}">
                <a16:creationId xmlns:a16="http://schemas.microsoft.com/office/drawing/2014/main" id="{4B86A285-4E5F-97FD-9DBE-FFE799FB9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t="8313" r="6017" b="10620"/>
          <a:stretch/>
        </p:blipFill>
        <p:spPr bwMode="auto">
          <a:xfrm>
            <a:off x="5925888" y="2754426"/>
            <a:ext cx="5845692" cy="2992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AA68F9-D7B1-67AB-BF45-49F8EEA7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intézmény történetének mérföldkövei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F9C557-161E-4D22-7855-78E57D146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99" y="1976215"/>
            <a:ext cx="6884579" cy="4589955"/>
          </a:xfrm>
        </p:spPr>
        <p:txBody>
          <a:bodyPr>
            <a:normAutofit/>
          </a:bodyPr>
          <a:lstStyle/>
          <a:p>
            <a:r>
              <a:rPr lang="hu-HU" sz="2000" dirty="0"/>
              <a:t>1921-22-ben kezdődött a tanítás Pétfürdőn</a:t>
            </a:r>
          </a:p>
          <a:p>
            <a:r>
              <a:rPr lang="hu-HU" sz="2000" dirty="0"/>
              <a:t>1967-ben megalakult a Központi Iskola</a:t>
            </a:r>
          </a:p>
          <a:p>
            <a:r>
              <a:rPr lang="hu-HU" sz="2000" dirty="0"/>
              <a:t>1997-ben az iskola felvette korábbi igazgatója nevét</a:t>
            </a:r>
          </a:p>
          <a:p>
            <a:r>
              <a:rPr lang="hu-HU" sz="2000" dirty="0"/>
              <a:t>2020 óta viseli az </a:t>
            </a:r>
            <a:r>
              <a:rPr lang="hu-HU" sz="2000" b="1" dirty="0"/>
              <a:t>Örökös Boldog Iskola </a:t>
            </a:r>
            <a:r>
              <a:rPr lang="hu-HU" sz="2000" dirty="0"/>
              <a:t>címet</a:t>
            </a:r>
          </a:p>
          <a:p>
            <a:r>
              <a:rPr lang="hu-HU" sz="2000" dirty="0"/>
              <a:t>2022-ben az intézmény az </a:t>
            </a:r>
            <a:r>
              <a:rPr lang="hu-HU" sz="2000" b="1" dirty="0"/>
              <a:t>ELTE Origó Nyelvicentrum Junior Partneriskolájává</a:t>
            </a:r>
            <a:r>
              <a:rPr lang="hu-HU" sz="2000" dirty="0"/>
              <a:t> vált</a:t>
            </a:r>
          </a:p>
          <a:p>
            <a:r>
              <a:rPr lang="hu-HU" sz="2000" dirty="0"/>
              <a:t>2022-ben elnyerte az </a:t>
            </a:r>
            <a:r>
              <a:rPr lang="hu-HU" sz="2000" b="1" dirty="0"/>
              <a:t>ÖKOISKOLA</a:t>
            </a:r>
            <a:r>
              <a:rPr lang="hu-HU" sz="2000" dirty="0"/>
              <a:t> és </a:t>
            </a:r>
            <a:r>
              <a:rPr lang="hu-HU" sz="2000" b="1" dirty="0"/>
              <a:t>Energiatudatos Iskola </a:t>
            </a:r>
            <a:r>
              <a:rPr lang="hu-HU" sz="2000" dirty="0"/>
              <a:t>címet</a:t>
            </a:r>
          </a:p>
          <a:p>
            <a:r>
              <a:rPr lang="hu-HU" sz="2000" dirty="0"/>
              <a:t>2023-ban </a:t>
            </a:r>
            <a:r>
              <a:rPr lang="hu-HU" sz="2000" b="1" dirty="0"/>
              <a:t>Állatbarát Iskola </a:t>
            </a:r>
            <a:r>
              <a:rPr lang="hu-HU" sz="2000" dirty="0"/>
              <a:t>lett</a:t>
            </a:r>
          </a:p>
          <a:p>
            <a:r>
              <a:rPr lang="hu-HU" sz="2000" dirty="0"/>
              <a:t>2024 óta viseli az </a:t>
            </a:r>
            <a:r>
              <a:rPr lang="hu-HU" sz="2000" b="1" dirty="0"/>
              <a:t>Akkreditált  Kiváló Tehetségpont </a:t>
            </a:r>
            <a:r>
              <a:rPr lang="hu-HU" sz="2000" dirty="0"/>
              <a:t>címet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AE114556-0A7B-AB7C-3E53-9E925F1B9787}"/>
              </a:ext>
            </a:extLst>
          </p:cNvPr>
          <p:cNvGrpSpPr/>
          <p:nvPr/>
        </p:nvGrpSpPr>
        <p:grpSpPr>
          <a:xfrm>
            <a:off x="6510412" y="1976215"/>
            <a:ext cx="5187945" cy="4193133"/>
            <a:chOff x="6510412" y="1976215"/>
            <a:chExt cx="5187945" cy="4193133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E3A4915E-EBA0-1EEE-77F8-F4F337C93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16" t="13900" r="55932" b="66100"/>
            <a:stretch/>
          </p:blipFill>
          <p:spPr>
            <a:xfrm>
              <a:off x="6510412" y="1976215"/>
              <a:ext cx="5187945" cy="1371601"/>
            </a:xfrm>
            <a:prstGeom prst="rect">
              <a:avLst/>
            </a:prstGeom>
          </p:spPr>
        </p:pic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F9A86E3D-9AC0-8D5E-64FE-BB1E2FDD2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615" t="13900" r="5771" b="66100"/>
            <a:stretch/>
          </p:blipFill>
          <p:spPr>
            <a:xfrm>
              <a:off x="8722117" y="4797747"/>
              <a:ext cx="2878964" cy="1371601"/>
            </a:xfrm>
            <a:prstGeom prst="rect">
              <a:avLst/>
            </a:prstGeom>
          </p:spPr>
        </p:pic>
        <p:grpSp>
          <p:nvGrpSpPr>
            <p:cNvPr id="11" name="Csoportba foglalás 10">
              <a:extLst>
                <a:ext uri="{FF2B5EF4-FFF2-40B4-BE49-F238E27FC236}">
                  <a16:creationId xmlns:a16="http://schemas.microsoft.com/office/drawing/2014/main" id="{4AB1094E-40E6-E45C-3BEC-AB75D388C3CC}"/>
                </a:ext>
              </a:extLst>
            </p:cNvPr>
            <p:cNvGrpSpPr/>
            <p:nvPr/>
          </p:nvGrpSpPr>
          <p:grpSpPr>
            <a:xfrm>
              <a:off x="7222579" y="3374145"/>
              <a:ext cx="3481250" cy="1423602"/>
              <a:chOff x="7222579" y="3374145"/>
              <a:chExt cx="3481250" cy="1423602"/>
            </a:xfrm>
          </p:grpSpPr>
          <p:pic>
            <p:nvPicPr>
              <p:cNvPr id="6" name="Kép 5">
                <a:extLst>
                  <a:ext uri="{FF2B5EF4-FFF2-40B4-BE49-F238E27FC236}">
                    <a16:creationId xmlns:a16="http://schemas.microsoft.com/office/drawing/2014/main" id="{B252F9E5-169F-F456-2BD3-A356E342D4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3878" t="13900" r="39868" b="66100"/>
              <a:stretch/>
            </p:blipFill>
            <p:spPr>
              <a:xfrm>
                <a:off x="7222579" y="3374145"/>
                <a:ext cx="1981711" cy="1371601"/>
              </a:xfrm>
              <a:prstGeom prst="rect">
                <a:avLst/>
              </a:prstGeom>
            </p:spPr>
          </p:pic>
          <p:pic>
            <p:nvPicPr>
              <p:cNvPr id="10" name="Kép 9">
                <a:extLst>
                  <a:ext uri="{FF2B5EF4-FFF2-40B4-BE49-F238E27FC236}">
                    <a16:creationId xmlns:a16="http://schemas.microsoft.com/office/drawing/2014/main" id="{D0EB1008-0809-0EDD-D2A2-9B44290EEA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30660" t="28432" r="56978" b="50000"/>
              <a:stretch/>
            </p:blipFill>
            <p:spPr>
              <a:xfrm>
                <a:off x="9332294" y="3451818"/>
                <a:ext cx="1371535" cy="13459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561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228F721-5C4A-D415-E516-F4F9C6B9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TEHETSÉGGONDOZÁS</a:t>
            </a:r>
            <a:endParaRPr lang="hu-HU" sz="32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73E1F4-9AA2-88C5-BF23-F77E87B33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97" y="2142958"/>
            <a:ext cx="6090913" cy="3678303"/>
          </a:xfrm>
        </p:spPr>
        <p:txBody>
          <a:bodyPr>
            <a:normAutofit/>
          </a:bodyPr>
          <a:lstStyle/>
          <a:p>
            <a:r>
              <a:rPr lang="hu-HU" sz="2400" b="1" dirty="0"/>
              <a:t>Emelt</a:t>
            </a:r>
            <a:r>
              <a:rPr lang="hu-HU" sz="2400" dirty="0"/>
              <a:t> szintű oktatás (emelt óraszámban):</a:t>
            </a:r>
          </a:p>
          <a:p>
            <a:pPr lvl="1"/>
            <a:r>
              <a:rPr lang="hu-HU" sz="2400" b="1" dirty="0"/>
              <a:t>Angol nyelvből</a:t>
            </a:r>
          </a:p>
          <a:p>
            <a:pPr lvl="1"/>
            <a:r>
              <a:rPr lang="hu-HU" sz="2400" b="1" dirty="0"/>
              <a:t>Informatikából</a:t>
            </a:r>
          </a:p>
          <a:p>
            <a:pPr marL="324000" lvl="1" indent="0">
              <a:buNone/>
            </a:pPr>
            <a:endParaRPr lang="hu-HU" sz="2000" dirty="0"/>
          </a:p>
          <a:p>
            <a:pPr marL="6350" lvl="1" indent="-6350"/>
            <a:r>
              <a:rPr lang="hu-HU" sz="2400" dirty="0"/>
              <a:t>  A </a:t>
            </a:r>
            <a:r>
              <a:rPr lang="hu-HU" sz="2400" b="1" dirty="0"/>
              <a:t>8. évfolyam </a:t>
            </a:r>
            <a:r>
              <a:rPr lang="hu-HU" sz="2400" dirty="0"/>
              <a:t>végére ezen tanulók </a:t>
            </a:r>
            <a:r>
              <a:rPr lang="hu-HU" sz="2400" b="1" dirty="0"/>
              <a:t>ECDL vizsgát</a:t>
            </a:r>
            <a:r>
              <a:rPr lang="hu-HU" sz="2400" dirty="0"/>
              <a:t> szereznek és </a:t>
            </a:r>
            <a:r>
              <a:rPr lang="hu-HU" sz="2400" b="1" dirty="0"/>
              <a:t>alapfokú nyelvvizsgát </a:t>
            </a:r>
            <a:r>
              <a:rPr lang="hu-HU" sz="2400" dirty="0"/>
              <a:t>tesznek angol nyelvből.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53CF54C7-1CCE-621B-E1B4-2421D38F4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400"/>
              </p:ext>
            </p:extLst>
          </p:nvPr>
        </p:nvGraphicFramePr>
        <p:xfrm>
          <a:off x="6805985" y="610139"/>
          <a:ext cx="5136418" cy="64211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98669">
                  <a:extLst>
                    <a:ext uri="{9D8B030D-6E8A-4147-A177-3AD203B41FA5}">
                      <a16:colId xmlns:a16="http://schemas.microsoft.com/office/drawing/2014/main" val="4154593891"/>
                    </a:ext>
                  </a:extLst>
                </a:gridCol>
                <a:gridCol w="1935933">
                  <a:extLst>
                    <a:ext uri="{9D8B030D-6E8A-4147-A177-3AD203B41FA5}">
                      <a16:colId xmlns:a16="http://schemas.microsoft.com/office/drawing/2014/main" val="276013800"/>
                    </a:ext>
                  </a:extLst>
                </a:gridCol>
                <a:gridCol w="2101816">
                  <a:extLst>
                    <a:ext uri="{9D8B030D-6E8A-4147-A177-3AD203B41FA5}">
                      <a16:colId xmlns:a16="http://schemas.microsoft.com/office/drawing/2014/main" val="3553018992"/>
                    </a:ext>
                  </a:extLst>
                </a:gridCol>
              </a:tblGrid>
              <a:tr h="4578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tanév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effectLst/>
                        </a:rPr>
                        <a:t>ECDL-vizsgát tevő tanulók száma</a:t>
                      </a:r>
                      <a:endParaRPr lang="hu-HU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angol alapfokú nyelvvizsgát tevő diákok száma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1949835659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2013-14.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11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9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2264616606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2014-15.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15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14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2755677260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2015-16.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7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12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3988938758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2016-17.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15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8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3212427509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2017-18.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7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13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2045658328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2018-19.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12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effectLst/>
                        </a:rPr>
                        <a:t>13</a:t>
                      </a:r>
                      <a:endParaRPr lang="hu-HU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2270842765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2019-20.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15 fő 2 modul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-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2843161752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2020-21.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7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14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4152959361"/>
                  </a:ext>
                </a:extLst>
              </a:tr>
              <a:tr h="2173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2021-22.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20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23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845439370"/>
                  </a:ext>
                </a:extLst>
              </a:tr>
              <a:tr h="555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2022-23.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10 bizonyítvány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17 fő 1 modul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10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2170260703"/>
                  </a:ext>
                </a:extLst>
              </a:tr>
              <a:tr h="5550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effectLst/>
                        </a:rPr>
                        <a:t>2023-24.</a:t>
                      </a:r>
                      <a:endParaRPr lang="hu-HU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7 fő bizonyítvány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>
                          <a:effectLst/>
                        </a:rPr>
                        <a:t>17 fő modul/modulok letétele</a:t>
                      </a:r>
                      <a:endParaRPr lang="hu-HU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effectLst/>
                        </a:rPr>
                        <a:t>16 fő alapfokú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600" kern="100" dirty="0">
                          <a:effectLst/>
                        </a:rPr>
                        <a:t>1 fő középfokú</a:t>
                      </a:r>
                      <a:endParaRPr lang="hu-HU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92" marR="65592" marT="0" marB="0"/>
                </a:tc>
                <a:extLst>
                  <a:ext uri="{0D108BD9-81ED-4DB2-BD59-A6C34878D82A}">
                    <a16:rowId xmlns:a16="http://schemas.microsoft.com/office/drawing/2014/main" val="2082650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83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/>
              <a:t>TEHETSÉGGONDOZÁS EGYÉB FORMÁI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Emelt szintű oktatás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Képesség szerinti osztálybontás matematikából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Felvételi előkészítő magyarból és matematikából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Nyelvvizsgára, ECDL-vizsgára felkészítők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Tehetségműhelyek: angol, informatikai, képzőművészeti, kreatív irodalmi, ének-zenei, sport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Énekkar, furulya-és ÖKO-szakkör, sakk-</a:t>
            </a:r>
            <a:r>
              <a:rPr lang="hu-HU" sz="2800" dirty="0" err="1" smtClean="0"/>
              <a:t>tesi</a:t>
            </a:r>
            <a:endParaRPr lang="hu-HU" sz="2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2800" dirty="0" smtClean="0"/>
              <a:t>Versenyekre készítés: helyi, területi, megyei és országos eredmények</a:t>
            </a:r>
            <a:endParaRPr lang="hu-HU" sz="2800" dirty="0"/>
          </a:p>
        </p:txBody>
      </p:sp>
      <p:sp>
        <p:nvSpPr>
          <p:cNvPr id="4" name="AutoShape 2" descr="Focizó gyerekek Stock vektorok, Focizó gyerekek Jogdíjment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Focizó gyerekek Stock vektorok, Focizó gyerekek Jogdíjmente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49" y="1838633"/>
            <a:ext cx="2592149" cy="24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3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b="1" dirty="0" smtClean="0"/>
              <a:t>Alsós-Elsős tehetséggondozás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2775" y="2105374"/>
            <a:ext cx="11345337" cy="4367788"/>
          </a:xfrm>
        </p:spPr>
        <p:txBody>
          <a:bodyPr>
            <a:normAutofit fontScale="70000" lnSpcReduction="20000"/>
          </a:bodyPr>
          <a:lstStyle/>
          <a:p>
            <a:r>
              <a:rPr lang="hu-HU" sz="2400" b="1" dirty="0" smtClean="0"/>
              <a:t>Angol nyelv tanulás elsőtől tanórai keretek között</a:t>
            </a:r>
          </a:p>
          <a:p>
            <a:r>
              <a:rPr lang="hu-HU" sz="2400" b="1" dirty="0" smtClean="0"/>
              <a:t>Furulyaoktatás énekórákon</a:t>
            </a:r>
          </a:p>
          <a:p>
            <a:r>
              <a:rPr lang="hu-HU" sz="2400" b="1" dirty="0" smtClean="0"/>
              <a:t>Furulyaszakkör</a:t>
            </a:r>
          </a:p>
          <a:p>
            <a:r>
              <a:rPr lang="hu-HU" sz="2400" b="1" dirty="0" smtClean="0"/>
              <a:t>Mesemondó-és versmondó verseny</a:t>
            </a:r>
            <a:endParaRPr lang="hu-HU" sz="2400" b="1" dirty="0" smtClean="0"/>
          </a:p>
          <a:p>
            <a:r>
              <a:rPr lang="hu-HU" sz="2400" b="1" dirty="0" smtClean="0"/>
              <a:t>Sakk-</a:t>
            </a:r>
            <a:r>
              <a:rPr lang="hu-HU" sz="2400" b="1" dirty="0" err="1" smtClean="0"/>
              <a:t>tesi</a:t>
            </a:r>
            <a:r>
              <a:rPr lang="hu-HU" sz="2400" b="1" dirty="0" smtClean="0"/>
              <a:t> képességfejlesztő programban szabadidős napköziben</a:t>
            </a:r>
          </a:p>
          <a:p>
            <a:r>
              <a:rPr lang="hu-HU" sz="2400" b="1" dirty="0" err="1" smtClean="0"/>
              <a:t>Tasner</a:t>
            </a:r>
            <a:r>
              <a:rPr lang="hu-HU" sz="2400" b="1" dirty="0" smtClean="0"/>
              <a:t> területi matematika-és helyesírási versenyre készülés </a:t>
            </a:r>
          </a:p>
          <a:p>
            <a:r>
              <a:rPr lang="hu-HU" sz="2400" b="1" dirty="0" smtClean="0"/>
              <a:t>Állatbarát Iskola-programok</a:t>
            </a:r>
          </a:p>
          <a:p>
            <a:r>
              <a:rPr lang="hu-HU" sz="2400" b="1" dirty="0" smtClean="0"/>
              <a:t>Állatbarát témahét rendezvényei</a:t>
            </a:r>
          </a:p>
          <a:p>
            <a:r>
              <a:rPr lang="hu-HU" sz="2400" b="1" dirty="0" smtClean="0"/>
              <a:t>Örökös Boldog Iskola-programok</a:t>
            </a:r>
          </a:p>
          <a:p>
            <a:r>
              <a:rPr lang="hu-HU" sz="2400" b="1" dirty="0" smtClean="0"/>
              <a:t>ÖKOISKOLA-programok, ÖKO-kiállításra </a:t>
            </a:r>
            <a:r>
              <a:rPr lang="hu-HU" sz="2400" b="1" dirty="0" smtClean="0"/>
              <a:t>készülés</a:t>
            </a:r>
          </a:p>
          <a:p>
            <a:r>
              <a:rPr lang="hu-HU" sz="2400" b="1" dirty="0" smtClean="0"/>
              <a:t>Rajzpályázatokra készülés</a:t>
            </a:r>
          </a:p>
          <a:p>
            <a:r>
              <a:rPr lang="hu-HU" sz="2400" b="1" dirty="0" smtClean="0"/>
              <a:t>Területi mezei futóverseny</a:t>
            </a:r>
            <a:endParaRPr lang="hu-HU" sz="2400" b="1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AutoShape 2" descr="Furulyázó kislány - eva6 Blogja - 2019-09-11 19: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4" descr="Furulyázó kislány - eva6 Blogja - 2019-09-11 19:1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071" y="3358979"/>
            <a:ext cx="3696929" cy="34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/>
              <a:t>Az intézmény szerepe a térségben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 smtClean="0"/>
              <a:t>Iskolánk </a:t>
            </a:r>
            <a:r>
              <a:rPr lang="hu-HU" sz="2800" b="1" dirty="0"/>
              <a:t>által szervezett területi versenyek:</a:t>
            </a:r>
          </a:p>
          <a:p>
            <a:pPr lvl="1"/>
            <a:r>
              <a:rPr lang="hu-HU" sz="2800" dirty="0"/>
              <a:t>Területi Angol Szépkiejtési Verseny</a:t>
            </a:r>
          </a:p>
          <a:p>
            <a:pPr lvl="1"/>
            <a:r>
              <a:rPr lang="hu-HU" sz="2800" dirty="0"/>
              <a:t>Horváth István Területi Kispályás Labdarúgó Kupa</a:t>
            </a:r>
          </a:p>
          <a:p>
            <a:pPr lvl="1"/>
            <a:r>
              <a:rPr lang="hu-HU" sz="2800" dirty="0"/>
              <a:t>Horváth István Területi Kórustalálkozó</a:t>
            </a:r>
          </a:p>
          <a:p>
            <a:pPr lvl="1"/>
            <a:r>
              <a:rPr lang="hu-HU" sz="2800" dirty="0"/>
              <a:t>Területi Rajz-és ÖKO-kiállítás</a:t>
            </a:r>
          </a:p>
          <a:p>
            <a:pPr lvl="1"/>
            <a:r>
              <a:rPr lang="hu-HU" sz="2800" dirty="0"/>
              <a:t>Területi Mezei Futóverseny</a:t>
            </a:r>
          </a:p>
          <a:p>
            <a:endParaRPr lang="hu-HU" dirty="0"/>
          </a:p>
        </p:txBody>
      </p:sp>
      <p:pic>
        <p:nvPicPr>
          <p:cNvPr id="4" name="Picture 2" descr="Олімпіада з інформатики 2024">
            <a:extLst>
              <a:ext uri="{FF2B5EF4-FFF2-40B4-BE49-F238E27FC236}">
                <a16:creationId xmlns:a16="http://schemas.microsoft.com/office/drawing/2014/main" id="{84DC6E89-AD25-D96D-3B57-D0300DD1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787" y="3746091"/>
            <a:ext cx="4149210" cy="31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645596"/>
      </p:ext>
    </p:extLst>
  </p:cSld>
  <p:clrMapOvr>
    <a:masterClrMapping/>
  </p:clrMapOvr>
</p:sld>
</file>

<file path=ppt/theme/theme1.xml><?xml version="1.0" encoding="utf-8"?>
<a:theme xmlns:a="http://schemas.openxmlformats.org/drawingml/2006/main" name="Osztalék">
  <a:themeElements>
    <a:clrScheme name="Osztalé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sztalé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sztalé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TM03457464[[fn=Osztalék]]</Template>
  <TotalTime>366</TotalTime>
  <Words>683</Words>
  <Application>Microsoft Office PowerPoint</Application>
  <PresentationFormat>Szélesvásznú</PresentationFormat>
  <Paragraphs>161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Aptos</vt:lpstr>
      <vt:lpstr>Gill Sans MT</vt:lpstr>
      <vt:lpstr>Times New Roman</vt:lpstr>
      <vt:lpstr>Wingdings</vt:lpstr>
      <vt:lpstr>Wingdings 2</vt:lpstr>
      <vt:lpstr>Osztalék</vt:lpstr>
      <vt:lpstr>PowerPoint-bemutató</vt:lpstr>
      <vt:lpstr>Az intézmény alapadatai</vt:lpstr>
      <vt:lpstr>Az intézmény infrastruktúrája</vt:lpstr>
      <vt:lpstr>Az intézmény tanulói és nevelőtestülete</vt:lpstr>
      <vt:lpstr>Az intézmény történetének mérföldkövei</vt:lpstr>
      <vt:lpstr>TEHETSÉGGONDOZÁS</vt:lpstr>
      <vt:lpstr>TEHETSÉGGONDOZÁS EGYÉB FORMÁI</vt:lpstr>
      <vt:lpstr>Alsós-Elsős tehetséggondozás</vt:lpstr>
      <vt:lpstr>Az intézmény szerepe a térségben</vt:lpstr>
      <vt:lpstr>Minden gyermek fontos avagy felzárkóztatás</vt:lpstr>
      <vt:lpstr>Alsós felzárkóztatás</vt:lpstr>
      <vt:lpstr>Kiemelkedő eredmény Angol Nyelvből az országos méréseken</vt:lpstr>
      <vt:lpstr>Az intézmény innovációja - Javíts egy jegyet! program</vt:lpstr>
      <vt:lpstr>PROGRAMJAINK</vt:lpstr>
      <vt:lpstr>ÉLET az Alsóban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O365 felhasználó</dc:creator>
  <cp:lastModifiedBy>admin</cp:lastModifiedBy>
  <cp:revision>94</cp:revision>
  <dcterms:created xsi:type="dcterms:W3CDTF">2024-10-01T10:12:56Z</dcterms:created>
  <dcterms:modified xsi:type="dcterms:W3CDTF">2024-12-11T14:55:16Z</dcterms:modified>
</cp:coreProperties>
</file>